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3" r:id="rId3"/>
    <p:sldId id="275" r:id="rId4"/>
    <p:sldId id="279" r:id="rId5"/>
    <p:sldId id="286" r:id="rId6"/>
    <p:sldId id="288" r:id="rId7"/>
    <p:sldId id="263" r:id="rId8"/>
    <p:sldId id="278" r:id="rId9"/>
    <p:sldId id="277" r:id="rId10"/>
    <p:sldId id="265" r:id="rId11"/>
    <p:sldId id="266" r:id="rId12"/>
    <p:sldId id="267" r:id="rId13"/>
    <p:sldId id="28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0012" autoAdjust="0"/>
  </p:normalViewPr>
  <p:slideViewPr>
    <p:cSldViewPr>
      <p:cViewPr>
        <p:scale>
          <a:sx n="75" d="100"/>
          <a:sy n="75" d="100"/>
        </p:scale>
        <p:origin x="-102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8D4C5-8EDA-49F6-B12F-CB00BBBBF8FE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23397-E15E-450B-A92A-E5F81BFCC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9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Rákoska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patřila již od středověku ke klasickým trestným nástrojům, využívaným zejména ve školství a v soudnictví. Až do 80. let 20. století pak stále ještě oficiálně přežíval tento trest na některých anglických školách, než byl zákonem také zrušen, v Čechách bylo používání rákosky na školách zakázáno mnohem dříve.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3397-E15E-450B-A92A-E5F81BFCCE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89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Buzan</a:t>
            </a:r>
            <a:r>
              <a:rPr lang="cs-CZ" baseline="0" dirty="0" smtClean="0"/>
              <a:t>: „Jeden obrázek vydá za 1000 slov“ ... a což teprve pohyblivý obrázek v podobě videa?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3397-E15E-450B-A92A-E5F81BFCCE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43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4743D6-3450-45A2-8617-0F61DF211356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4B48F2-B144-4EB7-B5C5-70FECDD68736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kpek.webnode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kpek.webnode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kpek.webnode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k.kvalitne.cz/Word/Videa/video05.html" TargetMode="External"/><Relationship Id="rId2" Type="http://schemas.openxmlformats.org/officeDocument/2006/relationships/hyperlink" Target="http://pek.kvalitne.cz/Word/Videa/video0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pek.kvalitne.cz/Word/Videa/video08.html" TargetMode="External"/><Relationship Id="rId4" Type="http://schemas.openxmlformats.org/officeDocument/2006/relationships/hyperlink" Target="http://pek.kvalitne.cz/Word/Videa/video06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Didaktické pomůcky ve výuce Písemné a elektronické 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Lucie Černohorská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1683384" cy="7117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64" y="1196752"/>
            <a:ext cx="1360028" cy="1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průběhu výukové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87008" cy="4937760"/>
          </a:xfrm>
        </p:spPr>
        <p:txBody>
          <a:bodyPr/>
          <a:lstStyle/>
          <a:p>
            <a:r>
              <a:rPr lang="cs-CZ" sz="3200" dirty="0" smtClean="0"/>
              <a:t>dvouhodinový blok (90 minut)</a:t>
            </a:r>
          </a:p>
          <a:p>
            <a:r>
              <a:rPr lang="cs-CZ" sz="3200" dirty="0" smtClean="0"/>
              <a:t>žáci měli již předchozí zkušenosti s tvorbou myšlenkových map a s prací v programu </a:t>
            </a:r>
            <a:r>
              <a:rPr lang="cs-CZ" sz="3200" dirty="0" err="1" smtClean="0"/>
              <a:t>FreeMind</a:t>
            </a:r>
            <a:endParaRPr lang="cs-CZ" sz="3200" dirty="0" smtClean="0"/>
          </a:p>
          <a:p>
            <a:r>
              <a:rPr lang="cs-CZ" sz="3200" dirty="0" smtClean="0"/>
              <a:t>výuka doplněna prezentací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5908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4248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Vpravo: Ukázka z použité prezentace (snímky 4 až 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99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titulní strana webu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59"/>
            <a:ext cx="5328592" cy="49204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Výsledky projektu: </a:t>
            </a:r>
            <a:r>
              <a:rPr lang="cs-CZ" dirty="0">
                <a:hlinkClick r:id="rId3"/>
              </a:rPr>
              <a:t>http://pekpek.webnode.cz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96136" y="3861048"/>
            <a:ext cx="2901008" cy="15472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stránky </a:t>
            </a:r>
            <a:r>
              <a:rPr lang="cs-CZ" sz="3600" b="1" dirty="0" smtClean="0"/>
              <a:t>Pestrý PEK</a:t>
            </a:r>
          </a:p>
        </p:txBody>
      </p:sp>
      <p:pic>
        <p:nvPicPr>
          <p:cNvPr id="1026" name="Picture 2" descr="http://files.webnode.com/download/webnod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229200"/>
            <a:ext cx="2449030" cy="7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1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 smtClean="0"/>
              <a:t>Myšlenkové mapy ano, ale...</a:t>
            </a:r>
          </a:p>
          <a:p>
            <a:pPr lvl="1"/>
            <a:r>
              <a:rPr lang="cs-CZ" sz="2800" dirty="0" smtClean="0"/>
              <a:t>ne všem vyhovují a ne vždy se hodí</a:t>
            </a:r>
          </a:p>
          <a:p>
            <a:r>
              <a:rPr lang="cs-CZ" sz="3200" dirty="0" smtClean="0"/>
              <a:t>Výuková videa</a:t>
            </a:r>
          </a:p>
          <a:p>
            <a:pPr lvl="1"/>
            <a:r>
              <a:rPr lang="cs-CZ" sz="2800" dirty="0" smtClean="0"/>
              <a:t>jednodušší je vytvářet videa bez zvuku</a:t>
            </a:r>
          </a:p>
          <a:p>
            <a:pPr lvl="1"/>
            <a:r>
              <a:rPr lang="cs-CZ" sz="2800" dirty="0" smtClean="0"/>
              <a:t>vhodná pro domácí samostudium, pro výuku v hodinách se příliš nehodí</a:t>
            </a:r>
          </a:p>
          <a:p>
            <a:r>
              <a:rPr lang="cs-CZ" sz="2800" dirty="0" smtClean="0"/>
              <a:t>Webové stránky Pestrý Pek</a:t>
            </a:r>
          </a:p>
          <a:p>
            <a:pPr lvl="1"/>
            <a:r>
              <a:rPr lang="cs-CZ" sz="2800" dirty="0" smtClean="0"/>
              <a:t>otevřený projekt</a:t>
            </a:r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34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55576" y="1412875"/>
            <a:ext cx="7474024" cy="1872110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1"/>
                </a:solidFill>
              </a:rPr>
              <a:t>Děkuji </a:t>
            </a:r>
            <a:br>
              <a:rPr lang="cs-CZ" sz="6000" dirty="0" smtClean="0">
                <a:solidFill>
                  <a:schemeClr val="accent1"/>
                </a:solidFill>
              </a:rPr>
            </a:br>
            <a:r>
              <a:rPr lang="cs-CZ" sz="6000" dirty="0" smtClean="0">
                <a:solidFill>
                  <a:schemeClr val="accent1"/>
                </a:solidFill>
              </a:rPr>
              <a:t>za pozornost</a:t>
            </a:r>
            <a:endParaRPr lang="cs-CZ" sz="6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536" y="4652963"/>
            <a:ext cx="8280920" cy="150336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3600" dirty="0" smtClean="0"/>
              <a:t>Mgr. Lucie Černohorská </a:t>
            </a:r>
          </a:p>
          <a:p>
            <a:pPr marL="0" indent="0" algn="r">
              <a:buNone/>
            </a:pPr>
            <a:r>
              <a:rPr lang="cs-CZ" b="1" dirty="0" smtClean="0">
                <a:solidFill>
                  <a:schemeClr val="accent2"/>
                </a:solidFill>
                <a:sym typeface="Wingdings"/>
              </a:rPr>
              <a:t> </a:t>
            </a:r>
            <a:r>
              <a:rPr lang="cs-CZ" dirty="0" smtClean="0"/>
              <a:t>lucie.cernohorska@gmail.com</a:t>
            </a:r>
          </a:p>
          <a:p>
            <a:pPr marL="0" indent="0" algn="r">
              <a:buNone/>
            </a:pPr>
            <a:r>
              <a:rPr lang="cs-CZ" dirty="0" smtClean="0">
                <a:hlinkClick r:id="rId2"/>
              </a:rPr>
              <a:t>http://pekpek.webnode.cz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0915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682752" cy="990600"/>
          </a:xfrm>
        </p:spPr>
        <p:txBody>
          <a:bodyPr/>
          <a:lstStyle/>
          <a:p>
            <a:r>
              <a:rPr lang="cs-CZ" dirty="0" smtClean="0"/>
              <a:t>Co je to didaktika?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1349523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předmět</a:t>
            </a:r>
            <a:r>
              <a:rPr lang="cs-CZ" sz="4400" dirty="0"/>
              <a:t> či myšlenka umožňující či </a:t>
            </a:r>
            <a:r>
              <a:rPr lang="cs-CZ" sz="4400" dirty="0">
                <a:solidFill>
                  <a:schemeClr val="accent1"/>
                </a:solidFill>
              </a:rPr>
              <a:t>usnadňující</a:t>
            </a:r>
            <a:r>
              <a:rPr lang="cs-CZ" sz="4400" dirty="0"/>
              <a:t> určitou činnost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1349523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/>
              <a:t>teorie vzdělávání, která se zabývá formami, postupy a cíli </a:t>
            </a:r>
            <a:r>
              <a:rPr lang="cs-CZ" sz="4400" dirty="0">
                <a:solidFill>
                  <a:schemeClr val="accent2">
                    <a:lumMod val="75000"/>
                  </a:schemeClr>
                </a:solidFill>
              </a:rPr>
              <a:t>vyučování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67544" y="188640"/>
            <a:ext cx="368275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Co je to pomůcka?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88640"/>
            <a:ext cx="769806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Co je to didaktická pomůcka?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67544" y="1349523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předmět</a:t>
            </a:r>
            <a:r>
              <a:rPr lang="cs-CZ" sz="4400" dirty="0"/>
              <a:t> či myšlenka umožňující či </a:t>
            </a:r>
            <a:r>
              <a:rPr lang="cs-CZ" sz="4400" dirty="0">
                <a:solidFill>
                  <a:schemeClr val="accent1"/>
                </a:solidFill>
              </a:rPr>
              <a:t>usnadňující</a:t>
            </a:r>
            <a:r>
              <a:rPr lang="cs-CZ" sz="4400" dirty="0"/>
              <a:t> </a:t>
            </a:r>
            <a:r>
              <a:rPr lang="cs-CZ" sz="4400" dirty="0" smtClean="0">
                <a:solidFill>
                  <a:schemeClr val="accent2">
                    <a:lumMod val="75000"/>
                  </a:schemeClr>
                </a:solidFill>
              </a:rPr>
              <a:t>vyučování</a:t>
            </a:r>
            <a:endParaRPr lang="cs-CZ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6" descr="http://media.novinky.cz/161/221617-original1-e9x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01" y="3140968"/>
            <a:ext cx="3887330" cy="3192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67544" y="4987673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Věděli jste, že </a:t>
            </a:r>
          </a:p>
          <a:p>
            <a:r>
              <a:rPr lang="cs-CZ" sz="2000" dirty="0" smtClean="0"/>
              <a:t>rákoska se oficiálně používala na některých anglických školách až </a:t>
            </a:r>
            <a:r>
              <a:rPr lang="cs-CZ" sz="2000" dirty="0"/>
              <a:t>do 80. let 20. </a:t>
            </a:r>
            <a:r>
              <a:rPr lang="cs-CZ" sz="2000" dirty="0" smtClean="0"/>
              <a:t>století?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590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Co je učební (didaktická) pomůcka?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tradiční </a:t>
            </a:r>
            <a:r>
              <a:rPr lang="cs-CZ" sz="3600" dirty="0"/>
              <a:t>označení pro objekty, předměty zprostředkující nebo napodobující realitu, napomáhající větší názornosti nebo usnadňující výuku</a:t>
            </a:r>
            <a:r>
              <a:rPr lang="cs-CZ" sz="3600" dirty="0" smtClean="0"/>
              <a:t>.</a:t>
            </a:r>
          </a:p>
          <a:p>
            <a:pPr marL="0" indent="0">
              <a:buNone/>
            </a:pPr>
            <a:endParaRPr lang="cs-CZ" sz="3600" dirty="0"/>
          </a:p>
          <a:p>
            <a:pPr marL="0" indent="0" algn="r">
              <a:buNone/>
            </a:pPr>
            <a:r>
              <a:rPr lang="cs-CZ" sz="3600" dirty="0" smtClean="0"/>
              <a:t>Jan Průcha, Pedagogický slovník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590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pomůcky ve výuce </a:t>
            </a:r>
            <a:r>
              <a:rPr lang="cs-CZ" dirty="0" err="1" smtClean="0"/>
              <a:t>PEKu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Tištěné publikace</a:t>
            </a:r>
          </a:p>
          <a:p>
            <a:pPr lvl="1"/>
            <a:r>
              <a:rPr lang="cs-CZ" sz="2800" dirty="0" smtClean="0"/>
              <a:t>učebnice, ČSN norma, časopisy (Rozhledy, Enter...)</a:t>
            </a:r>
          </a:p>
          <a:p>
            <a:r>
              <a:rPr lang="cs-CZ" sz="3200" dirty="0" smtClean="0"/>
              <a:t>Vhodný software (nejen) pro výuku psaní všemi deseti</a:t>
            </a:r>
          </a:p>
          <a:p>
            <a:pPr lvl="1"/>
            <a:r>
              <a:rPr lang="cs-CZ" sz="2800" dirty="0" smtClean="0"/>
              <a:t>ATF, ZAV, Deseti prsty, ale i jiný</a:t>
            </a:r>
          </a:p>
          <a:p>
            <a:r>
              <a:rPr lang="cs-CZ" sz="3200" dirty="0" smtClean="0"/>
              <a:t>Vlastní materiály</a:t>
            </a:r>
          </a:p>
          <a:p>
            <a:pPr lvl="1"/>
            <a:r>
              <a:rPr lang="cs-CZ" sz="2800" dirty="0" smtClean="0"/>
              <a:t>pracovní listy, </a:t>
            </a:r>
            <a:r>
              <a:rPr lang="cs-CZ" sz="2800" dirty="0" err="1" smtClean="0"/>
              <a:t>přiřazovačky</a:t>
            </a:r>
            <a:endParaRPr lang="cs-CZ" sz="2800" dirty="0" smtClean="0"/>
          </a:p>
          <a:p>
            <a:r>
              <a:rPr lang="cs-CZ" sz="3200" dirty="0" smtClean="0"/>
              <a:t>e-</a:t>
            </a:r>
            <a:r>
              <a:rPr lang="cs-CZ" sz="3200" dirty="0" err="1" smtClean="0"/>
              <a:t>learning</a:t>
            </a:r>
            <a:r>
              <a:rPr lang="cs-CZ" sz="3200" dirty="0" smtClean="0"/>
              <a:t> </a:t>
            </a:r>
          </a:p>
          <a:p>
            <a:pPr lvl="1"/>
            <a:r>
              <a:rPr lang="cs-CZ" sz="2800" dirty="0" err="1" smtClean="0"/>
              <a:t>GoogleDrive</a:t>
            </a:r>
            <a:r>
              <a:rPr lang="cs-CZ" sz="2800" dirty="0" smtClean="0"/>
              <a:t>, webové stránky</a:t>
            </a:r>
          </a:p>
          <a:p>
            <a:pPr marL="274320" lvl="1" indent="0" algn="r">
              <a:buNone/>
            </a:pPr>
            <a:endParaRPr lang="cs-CZ" dirty="0"/>
          </a:p>
          <a:p>
            <a:pPr marL="274320" lvl="1" indent="0" algn="r">
              <a:buNone/>
            </a:pPr>
            <a:r>
              <a:rPr lang="cs-CZ" sz="3500" dirty="0" smtClean="0"/>
              <a:t>Problém: co z toho vybrat?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360582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práce: méně obvyklé didaktické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913656"/>
          </a:xfrm>
        </p:spPr>
        <p:txBody>
          <a:bodyPr/>
          <a:lstStyle/>
          <a:p>
            <a:r>
              <a:rPr lang="cs-CZ" sz="3200" dirty="0" smtClean="0"/>
              <a:t>Myšlenkové mapy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6"/>
          <a:stretch/>
        </p:blipFill>
        <p:spPr bwMode="auto">
          <a:xfrm>
            <a:off x="1056607" y="1869132"/>
            <a:ext cx="6371784" cy="346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4978" y="1219200"/>
            <a:ext cx="4041648" cy="90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Výuková videa</a:t>
            </a:r>
            <a:endParaRPr lang="cs-CZ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33239" y="5517232"/>
            <a:ext cx="8365554" cy="79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Bonus: webové stránky </a:t>
            </a:r>
            <a:r>
              <a:rPr lang="cs-CZ" sz="3200" dirty="0" smtClean="0">
                <a:hlinkClick r:id="rId3"/>
              </a:rPr>
              <a:t>Pestrý PEK </a:t>
            </a:r>
            <a:endParaRPr lang="cs-CZ" dirty="0"/>
          </a:p>
        </p:txBody>
      </p:sp>
      <p:pic>
        <p:nvPicPr>
          <p:cNvPr id="10" name="obrázek 2" descr="Myšlenková mapa všech písemností - výchozí sta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528799" cy="3184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4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m všech písemnost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72666"/>
            <a:ext cx="8280920" cy="66247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4797152"/>
            <a:ext cx="6958223" cy="990600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/>
              <a:t>Ukázka videa </a:t>
            </a:r>
            <a:br>
              <a:rPr lang="cs-CZ" b="1" dirty="0" smtClean="0"/>
            </a:br>
            <a:r>
              <a:rPr lang="cs-CZ" b="1" dirty="0" smtClean="0"/>
              <a:t>vytvořeného v programu BB </a:t>
            </a:r>
            <a:r>
              <a:rPr lang="cs-CZ" b="1" dirty="0" err="1" smtClean="0"/>
              <a:t>FlashBack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945047" y="5877272"/>
            <a:ext cx="7488832" cy="566738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myšlenková mapa, kterou tvoří žáci během 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Princip myšlenkových map a jeho využití</a:t>
            </a:r>
          </a:p>
          <a:p>
            <a:r>
              <a:rPr lang="cs-CZ" dirty="0" smtClean="0"/>
              <a:t>Záznam obrazovky a tvorba výukových videí</a:t>
            </a:r>
          </a:p>
          <a:p>
            <a:r>
              <a:rPr lang="cs-CZ" dirty="0"/>
              <a:t>Představení použitého software</a:t>
            </a:r>
          </a:p>
          <a:p>
            <a:pPr lvl="1"/>
            <a:r>
              <a:rPr lang="cs-CZ" dirty="0" err="1"/>
              <a:t>FreeMind</a:t>
            </a:r>
            <a:r>
              <a:rPr lang="cs-CZ" dirty="0"/>
              <a:t>, </a:t>
            </a:r>
            <a:r>
              <a:rPr lang="cs-CZ" dirty="0" err="1"/>
              <a:t>FreeMind</a:t>
            </a:r>
            <a:r>
              <a:rPr lang="cs-CZ" dirty="0"/>
              <a:t> portable – Myšlenkové mapy</a:t>
            </a:r>
          </a:p>
          <a:p>
            <a:pPr lvl="1"/>
            <a:r>
              <a:rPr lang="cs-CZ" dirty="0"/>
              <a:t>BB </a:t>
            </a:r>
            <a:r>
              <a:rPr lang="cs-CZ" dirty="0" err="1"/>
              <a:t>FlashBack</a:t>
            </a:r>
            <a:r>
              <a:rPr lang="cs-CZ" dirty="0"/>
              <a:t> – Záznam obrazovky</a:t>
            </a:r>
          </a:p>
          <a:p>
            <a:endParaRPr lang="cs-CZ" dirty="0"/>
          </a:p>
        </p:txBody>
      </p:sp>
      <p:pic>
        <p:nvPicPr>
          <p:cNvPr id="4098" name="Picture 2" descr="http://canaltic.com/blog/wp-content/uploads/2011/05/free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581128"/>
            <a:ext cx="6949623" cy="17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část I: Výuková videa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Ukázka tvorby výukových videí 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formátování </a:t>
            </a:r>
            <a:r>
              <a:rPr lang="cs-CZ" dirty="0">
                <a:hlinkClick r:id="rId2"/>
              </a:rPr>
              <a:t>znaků</a:t>
            </a:r>
            <a:r>
              <a:rPr lang="cs-CZ" dirty="0"/>
              <a:t>, </a:t>
            </a:r>
          </a:p>
          <a:p>
            <a:r>
              <a:rPr lang="cs-CZ" dirty="0">
                <a:hlinkClick r:id="rId3"/>
              </a:rPr>
              <a:t>formátování odstavců</a:t>
            </a:r>
            <a:r>
              <a:rPr lang="cs-CZ" dirty="0"/>
              <a:t>, </a:t>
            </a:r>
          </a:p>
          <a:p>
            <a:r>
              <a:rPr lang="cs-CZ" dirty="0">
                <a:hlinkClick r:id="rId4"/>
              </a:rPr>
              <a:t>použití tabelátorů</a:t>
            </a:r>
            <a:r>
              <a:rPr lang="cs-CZ" dirty="0"/>
              <a:t> či </a:t>
            </a:r>
          </a:p>
          <a:p>
            <a:r>
              <a:rPr lang="cs-CZ" dirty="0">
                <a:hlinkClick r:id="rId5"/>
              </a:rPr>
              <a:t>tvorbu odrážky a číslování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vhodné pro samostudium</a:t>
            </a:r>
            <a:endParaRPr lang="cs-CZ" dirty="0"/>
          </a:p>
          <a:p>
            <a:r>
              <a:rPr lang="cs-CZ" dirty="0" smtClean="0"/>
              <a:t>tvorba je velmi náročná na čas</a:t>
            </a:r>
          </a:p>
        </p:txBody>
      </p:sp>
      <p:sp>
        <p:nvSpPr>
          <p:cNvPr id="4" name="AutoShape 4" descr="Výsledek obrázku pro bb flashback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bb flashback p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images-download.easyvn.net/upload/software/2011/thumb_bb-flashback-pro-3-0-0-19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51" y="1412776"/>
            <a:ext cx="3240368" cy="48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4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Praktická </a:t>
            </a:r>
            <a:r>
              <a:rPr lang="cs-CZ" dirty="0" smtClean="0"/>
              <a:t>část II: </a:t>
            </a:r>
            <a:r>
              <a:rPr lang="cs-CZ" dirty="0" smtClean="0"/>
              <a:t>Využití myšlenkových map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Ukázková lekce </a:t>
            </a:r>
            <a:r>
              <a:rPr lang="cs-CZ" sz="3200" b="1" dirty="0"/>
              <a:t>„Přehled písemností </a:t>
            </a:r>
            <a:r>
              <a:rPr lang="cs-CZ" sz="3200" b="1" dirty="0" smtClean="0"/>
              <a:t>při</a:t>
            </a:r>
            <a:r>
              <a:rPr lang="en-US" sz="3200" b="1" dirty="0" smtClean="0"/>
              <a:t> </a:t>
            </a:r>
            <a:r>
              <a:rPr lang="cs-CZ" sz="3200" b="1" dirty="0" smtClean="0"/>
              <a:t>uzavírání </a:t>
            </a:r>
            <a:r>
              <a:rPr lang="cs-CZ" sz="3200" b="1" dirty="0"/>
              <a:t>kupních </a:t>
            </a:r>
            <a:r>
              <a:rPr lang="cs-CZ" sz="3200" b="1" dirty="0" smtClean="0"/>
              <a:t>smluv“</a:t>
            </a:r>
          </a:p>
          <a:p>
            <a:pPr lvl="1"/>
            <a:r>
              <a:rPr lang="cs-CZ" sz="2800" dirty="0" smtClean="0"/>
              <a:t>Cíl: vytvoření přehledu písemností</a:t>
            </a:r>
          </a:p>
          <a:p>
            <a:pPr lvl="1"/>
            <a:r>
              <a:rPr lang="cs-CZ" sz="2800" dirty="0" smtClean="0"/>
              <a:t>Průběh vyučovací jednotky</a:t>
            </a:r>
          </a:p>
          <a:p>
            <a:pPr lvl="1"/>
            <a:r>
              <a:rPr lang="cs-CZ" sz="2800" dirty="0" smtClean="0"/>
              <a:t>Modifikace lekce pro použití v běžné učebně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116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Mendelu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1A6B6"/>
      </a:accent1>
      <a:accent2>
        <a:srgbClr val="A2C025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1058</TotalTime>
  <Words>340</Words>
  <Application>Microsoft Office PowerPoint</Application>
  <PresentationFormat>Předvádění na obrazovce (4:3)</PresentationFormat>
  <Paragraphs>76</Paragraphs>
  <Slides>13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Původ</vt:lpstr>
      <vt:lpstr>Didaktické pomůcky ve výuce Písemné a elektronické komunikace</vt:lpstr>
      <vt:lpstr>Co je to didaktika?</vt:lpstr>
      <vt:lpstr>Co je učební (didaktická) pomůcka? </vt:lpstr>
      <vt:lpstr>Didaktické pomůcky ve výuce PEKu</vt:lpstr>
      <vt:lpstr>Cíl práce: méně obvyklé didaktické pomůcky</vt:lpstr>
      <vt:lpstr>Ukázka videa  vytvořeného v programu BB FlashBack</vt:lpstr>
      <vt:lpstr>Teoretická část</vt:lpstr>
      <vt:lpstr>Praktická část I: Výuková videa</vt:lpstr>
      <vt:lpstr>Praktická část II: Využití myšlenkových map ve výuce</vt:lpstr>
      <vt:lpstr>Popis průběhu výukové lekce</vt:lpstr>
      <vt:lpstr>Výsledky projektu: http://pekpek.webnode.cz </vt:lpstr>
      <vt:lpstr>Závěry práce</vt:lpstr>
      <vt:lpstr>Děkuji  za pozornost</vt:lpstr>
    </vt:vector>
  </TitlesOfParts>
  <Company>()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Černohorská</dc:creator>
  <cp:lastModifiedBy>Lucie Černohorská</cp:lastModifiedBy>
  <cp:revision>69</cp:revision>
  <dcterms:created xsi:type="dcterms:W3CDTF">2015-02-25T20:35:43Z</dcterms:created>
  <dcterms:modified xsi:type="dcterms:W3CDTF">2015-03-02T20:36:09Z</dcterms:modified>
</cp:coreProperties>
</file>